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61" r:id="rId7"/>
    <p:sldId id="262" r:id="rId8"/>
    <p:sldId id="263" r:id="rId9"/>
    <p:sldId id="264" r:id="rId10"/>
    <p:sldId id="266" r:id="rId11"/>
    <p:sldId id="265"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snapToObjects="1">
      <p:cViewPr>
        <p:scale>
          <a:sx n="93" d="100"/>
          <a:sy n="93" d="100"/>
        </p:scale>
        <p:origin x="656"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7/25/21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7/25/21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496F-C39C-5F4C-A99A-8EE45670A1B4}"/>
              </a:ext>
            </a:extLst>
          </p:cNvPr>
          <p:cNvSpPr>
            <a:spLocks noGrp="1"/>
          </p:cNvSpPr>
          <p:nvPr>
            <p:ph type="ctrTitle"/>
          </p:nvPr>
        </p:nvSpPr>
        <p:spPr>
          <a:xfrm>
            <a:off x="1876424" y="1122363"/>
            <a:ext cx="10132696" cy="2387600"/>
          </a:xfrm>
        </p:spPr>
        <p:txBody>
          <a:bodyPr/>
          <a:lstStyle/>
          <a:p>
            <a:pPr algn="ctr"/>
            <a:r>
              <a:rPr lang="en-US" dirty="0"/>
              <a:t>BEST LOCATION FOR INDIAN RESTAURANTS IN TORONTO</a:t>
            </a:r>
          </a:p>
        </p:txBody>
      </p:sp>
      <p:sp>
        <p:nvSpPr>
          <p:cNvPr id="3" name="Subtitle 2">
            <a:extLst>
              <a:ext uri="{FF2B5EF4-FFF2-40B4-BE49-F238E27FC236}">
                <a16:creationId xmlns:a16="http://schemas.microsoft.com/office/drawing/2014/main" id="{3B7FC166-31A5-7049-AF3A-CAF1311FB168}"/>
              </a:ext>
            </a:extLst>
          </p:cNvPr>
          <p:cNvSpPr>
            <a:spLocks noGrp="1"/>
          </p:cNvSpPr>
          <p:nvPr>
            <p:ph type="subTitle" idx="1"/>
          </p:nvPr>
        </p:nvSpPr>
        <p:spPr/>
        <p:txBody>
          <a:bodyPr/>
          <a:lstStyle/>
          <a:p>
            <a:pPr algn="r"/>
            <a:r>
              <a:rPr lang="en-US" dirty="0"/>
              <a:t>Coursera-capstone project</a:t>
            </a:r>
          </a:p>
        </p:txBody>
      </p:sp>
      <p:sp>
        <p:nvSpPr>
          <p:cNvPr id="5" name="TextBox 4">
            <a:extLst>
              <a:ext uri="{FF2B5EF4-FFF2-40B4-BE49-F238E27FC236}">
                <a16:creationId xmlns:a16="http://schemas.microsoft.com/office/drawing/2014/main" id="{C22FAAF3-64EF-A94B-B4C4-DDEF3CBD0BD6}"/>
              </a:ext>
            </a:extLst>
          </p:cNvPr>
          <p:cNvSpPr txBox="1"/>
          <p:nvPr/>
        </p:nvSpPr>
        <p:spPr>
          <a:xfrm>
            <a:off x="8351018" y="4060587"/>
            <a:ext cx="2316981" cy="369332"/>
          </a:xfrm>
          <a:prstGeom prst="rect">
            <a:avLst/>
          </a:prstGeom>
          <a:noFill/>
        </p:spPr>
        <p:txBody>
          <a:bodyPr wrap="none" rtlCol="0">
            <a:spAutoFit/>
          </a:bodyPr>
          <a:lstStyle/>
          <a:p>
            <a:r>
              <a:rPr lang="en-US" dirty="0"/>
              <a:t>Neethu </a:t>
            </a:r>
            <a:r>
              <a:rPr lang="en-US" dirty="0" err="1"/>
              <a:t>Muraleedharan</a:t>
            </a:r>
            <a:endParaRPr lang="en-US" dirty="0"/>
          </a:p>
        </p:txBody>
      </p:sp>
    </p:spTree>
    <p:extLst>
      <p:ext uri="{BB962C8B-B14F-4D97-AF65-F5344CB8AC3E}">
        <p14:creationId xmlns:p14="http://schemas.microsoft.com/office/powerpoint/2010/main" val="256794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5A62E-CD15-754D-97FD-193FF182BAE8}"/>
              </a:ext>
            </a:extLst>
          </p:cNvPr>
          <p:cNvSpPr>
            <a:spLocks noGrp="1"/>
          </p:cNvSpPr>
          <p:nvPr>
            <p:ph type="title"/>
          </p:nvPr>
        </p:nvSpPr>
        <p:spPr/>
        <p:txBody>
          <a:bodyPr>
            <a:normAutofit fontScale="90000"/>
          </a:bodyPr>
          <a:lstStyle/>
          <a:p>
            <a:r>
              <a:rPr lang="en-IN" dirty="0"/>
              <a:t>Analysing the bar graphs we can clearly see that clusters 0 and 2 have a high demand for Indian Restaurants</a:t>
            </a:r>
            <a:endParaRPr lang="en-US" dirty="0"/>
          </a:p>
        </p:txBody>
      </p:sp>
      <p:pic>
        <p:nvPicPr>
          <p:cNvPr id="5" name="Content Placeholder 4">
            <a:extLst>
              <a:ext uri="{FF2B5EF4-FFF2-40B4-BE49-F238E27FC236}">
                <a16:creationId xmlns:a16="http://schemas.microsoft.com/office/drawing/2014/main" id="{007AE3EF-D4B5-024B-BBA3-F2A14A87BF66}"/>
              </a:ext>
            </a:extLst>
          </p:cNvPr>
          <p:cNvPicPr>
            <a:picLocks noGrp="1" noChangeAspect="1"/>
          </p:cNvPicPr>
          <p:nvPr>
            <p:ph idx="1"/>
          </p:nvPr>
        </p:nvPicPr>
        <p:blipFill>
          <a:blip r:embed="rId2"/>
          <a:stretch>
            <a:fillRect/>
          </a:stretch>
        </p:blipFill>
        <p:spPr>
          <a:xfrm>
            <a:off x="3169939" y="2347024"/>
            <a:ext cx="5848945" cy="3541712"/>
          </a:xfrm>
        </p:spPr>
      </p:pic>
    </p:spTree>
    <p:extLst>
      <p:ext uri="{BB962C8B-B14F-4D97-AF65-F5344CB8AC3E}">
        <p14:creationId xmlns:p14="http://schemas.microsoft.com/office/powerpoint/2010/main" val="3117550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ACAB-5E03-0D40-BB10-E8E4B8CA8C96}"/>
              </a:ext>
            </a:extLst>
          </p:cNvPr>
          <p:cNvSpPr>
            <a:spLocks noGrp="1"/>
          </p:cNvSpPr>
          <p:nvPr>
            <p:ph type="title"/>
          </p:nvPr>
        </p:nvSpPr>
        <p:spPr>
          <a:xfrm>
            <a:off x="646176" y="618518"/>
            <a:ext cx="11119103" cy="1478570"/>
          </a:xfrm>
        </p:spPr>
        <p:txBody>
          <a:bodyPr>
            <a:normAutofit fontScale="90000"/>
          </a:bodyPr>
          <a:lstStyle/>
          <a:p>
            <a:r>
              <a:rPr lang="en-IN" dirty="0"/>
              <a:t>Removing all </a:t>
            </a:r>
            <a:r>
              <a:rPr lang="en-IN" dirty="0" err="1"/>
              <a:t>neighborhoods</a:t>
            </a:r>
            <a:r>
              <a:rPr lang="en-IN" dirty="0"/>
              <a:t> with the following conditions:</a:t>
            </a:r>
            <a:br>
              <a:rPr lang="en-IN" dirty="0"/>
            </a:br>
            <a:r>
              <a:rPr lang="en-IN" dirty="0"/>
              <a:t>Number of Indian restaurants &gt;30%</a:t>
            </a:r>
            <a:br>
              <a:rPr lang="en-IN" dirty="0"/>
            </a:br>
            <a:r>
              <a:rPr lang="en-IN" dirty="0"/>
              <a:t>Number of all restaurants &gt;60%</a:t>
            </a:r>
            <a:br>
              <a:rPr lang="en-IN" dirty="0"/>
            </a:br>
            <a:endParaRPr lang="en-US" dirty="0"/>
          </a:p>
        </p:txBody>
      </p:sp>
      <p:pic>
        <p:nvPicPr>
          <p:cNvPr id="5" name="Content Placeholder 4">
            <a:extLst>
              <a:ext uri="{FF2B5EF4-FFF2-40B4-BE49-F238E27FC236}">
                <a16:creationId xmlns:a16="http://schemas.microsoft.com/office/drawing/2014/main" id="{665CFF36-4D24-994B-ABC5-86255A7499DC}"/>
              </a:ext>
            </a:extLst>
          </p:cNvPr>
          <p:cNvPicPr>
            <a:picLocks noGrp="1" noChangeAspect="1"/>
          </p:cNvPicPr>
          <p:nvPr>
            <p:ph idx="1"/>
          </p:nvPr>
        </p:nvPicPr>
        <p:blipFill>
          <a:blip r:embed="rId2"/>
          <a:stretch>
            <a:fillRect/>
          </a:stretch>
        </p:blipFill>
        <p:spPr>
          <a:xfrm>
            <a:off x="195391" y="2486044"/>
            <a:ext cx="6553200" cy="2768600"/>
          </a:xfrm>
        </p:spPr>
      </p:pic>
      <p:pic>
        <p:nvPicPr>
          <p:cNvPr id="7" name="Picture 6">
            <a:extLst>
              <a:ext uri="{FF2B5EF4-FFF2-40B4-BE49-F238E27FC236}">
                <a16:creationId xmlns:a16="http://schemas.microsoft.com/office/drawing/2014/main" id="{A43C43A4-418F-504A-B617-D437F47F385B}"/>
              </a:ext>
            </a:extLst>
          </p:cNvPr>
          <p:cNvPicPr>
            <a:picLocks noChangeAspect="1"/>
          </p:cNvPicPr>
          <p:nvPr/>
        </p:nvPicPr>
        <p:blipFill>
          <a:blip r:embed="rId3"/>
          <a:stretch>
            <a:fillRect/>
          </a:stretch>
        </p:blipFill>
        <p:spPr>
          <a:xfrm>
            <a:off x="6004879" y="2486044"/>
            <a:ext cx="5895489" cy="2768600"/>
          </a:xfrm>
          <a:prstGeom prst="rect">
            <a:avLst/>
          </a:prstGeom>
        </p:spPr>
      </p:pic>
    </p:spTree>
    <p:extLst>
      <p:ext uri="{BB962C8B-B14F-4D97-AF65-F5344CB8AC3E}">
        <p14:creationId xmlns:p14="http://schemas.microsoft.com/office/powerpoint/2010/main" val="104352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348E-BBD4-6E4F-925A-8C1565C9F225}"/>
              </a:ext>
            </a:extLst>
          </p:cNvPr>
          <p:cNvSpPr>
            <a:spLocks noGrp="1"/>
          </p:cNvSpPr>
          <p:nvPr>
            <p:ph type="title"/>
          </p:nvPr>
        </p:nvSpPr>
        <p:spPr>
          <a:xfrm>
            <a:off x="170688" y="621792"/>
            <a:ext cx="11582400" cy="1475296"/>
          </a:xfrm>
        </p:spPr>
        <p:txBody>
          <a:bodyPr>
            <a:normAutofit fontScale="90000"/>
          </a:bodyPr>
          <a:lstStyle/>
          <a:p>
            <a:r>
              <a:rPr lang="en-IN" dirty="0"/>
              <a:t>Taking the union of the resulting three dataset we get 6 </a:t>
            </a:r>
            <a:r>
              <a:rPr lang="en-IN" dirty="0" err="1"/>
              <a:t>neighborhoods</a:t>
            </a:r>
            <a:r>
              <a:rPr lang="en-IN" dirty="0"/>
              <a:t> that satisfy all three conditions laid out in the business problem by the customer.</a:t>
            </a:r>
            <a:br>
              <a:rPr lang="en-IN" dirty="0"/>
            </a:br>
            <a:endParaRPr lang="en-US" dirty="0"/>
          </a:p>
        </p:txBody>
      </p:sp>
      <p:pic>
        <p:nvPicPr>
          <p:cNvPr id="5" name="Content Placeholder 4">
            <a:extLst>
              <a:ext uri="{FF2B5EF4-FFF2-40B4-BE49-F238E27FC236}">
                <a16:creationId xmlns:a16="http://schemas.microsoft.com/office/drawing/2014/main" id="{E5E5C3DE-7A1B-9E49-BAA3-C4C9F4D7FDF7}"/>
              </a:ext>
            </a:extLst>
          </p:cNvPr>
          <p:cNvPicPr>
            <a:picLocks noGrp="1" noChangeAspect="1"/>
          </p:cNvPicPr>
          <p:nvPr>
            <p:ph idx="1"/>
          </p:nvPr>
        </p:nvPicPr>
        <p:blipFill>
          <a:blip r:embed="rId2"/>
          <a:stretch>
            <a:fillRect/>
          </a:stretch>
        </p:blipFill>
        <p:spPr>
          <a:xfrm>
            <a:off x="2443911" y="2249488"/>
            <a:ext cx="7301003" cy="3541712"/>
          </a:xfrm>
        </p:spPr>
      </p:pic>
    </p:spTree>
    <p:extLst>
      <p:ext uri="{BB962C8B-B14F-4D97-AF65-F5344CB8AC3E}">
        <p14:creationId xmlns:p14="http://schemas.microsoft.com/office/powerpoint/2010/main" val="1576767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EE27-1389-3449-8652-A314F03AB4A1}"/>
              </a:ext>
            </a:extLst>
          </p:cNvPr>
          <p:cNvSpPr>
            <a:spLocks noGrp="1"/>
          </p:cNvSpPr>
          <p:nvPr>
            <p:ph type="title"/>
          </p:nvPr>
        </p:nvSpPr>
        <p:spPr>
          <a:xfrm>
            <a:off x="1141412" y="325858"/>
            <a:ext cx="9905998" cy="1478570"/>
          </a:xfrm>
        </p:spPr>
        <p:txBody>
          <a:bodyPr/>
          <a:lstStyle/>
          <a:p>
            <a:r>
              <a:rPr lang="en-US" dirty="0"/>
              <a:t>Conclusion</a:t>
            </a:r>
          </a:p>
        </p:txBody>
      </p:sp>
      <p:sp>
        <p:nvSpPr>
          <p:cNvPr id="3" name="Content Placeholder 2">
            <a:extLst>
              <a:ext uri="{FF2B5EF4-FFF2-40B4-BE49-F238E27FC236}">
                <a16:creationId xmlns:a16="http://schemas.microsoft.com/office/drawing/2014/main" id="{DA3E2013-6272-654E-9C0A-0FE864C4104A}"/>
              </a:ext>
            </a:extLst>
          </p:cNvPr>
          <p:cNvSpPr>
            <a:spLocks noGrp="1"/>
          </p:cNvSpPr>
          <p:nvPr>
            <p:ph idx="1"/>
          </p:nvPr>
        </p:nvSpPr>
        <p:spPr>
          <a:xfrm>
            <a:off x="1141412" y="1804428"/>
            <a:ext cx="9905999" cy="3541714"/>
          </a:xfrm>
        </p:spPr>
        <p:txBody>
          <a:bodyPr/>
          <a:lstStyle/>
          <a:p>
            <a:r>
              <a:rPr lang="en-IN" dirty="0"/>
              <a:t>The </a:t>
            </a:r>
            <a:r>
              <a:rPr lang="en-IN" dirty="0" err="1"/>
              <a:t>neighborhoods</a:t>
            </a:r>
            <a:r>
              <a:rPr lang="en-IN" dirty="0"/>
              <a:t> recommendation obtained here are not completely accurate. This is due to the limitations in the dataset used in the project. Due to lack of cross referencing sources, we may have missed a few </a:t>
            </a:r>
            <a:r>
              <a:rPr lang="en-IN" dirty="0" err="1"/>
              <a:t>neighborhoods</a:t>
            </a:r>
            <a:r>
              <a:rPr lang="en-IN" dirty="0"/>
              <a:t> from our consideration.</a:t>
            </a:r>
          </a:p>
        </p:txBody>
      </p:sp>
      <p:pic>
        <p:nvPicPr>
          <p:cNvPr id="5" name="Picture 4">
            <a:extLst>
              <a:ext uri="{FF2B5EF4-FFF2-40B4-BE49-F238E27FC236}">
                <a16:creationId xmlns:a16="http://schemas.microsoft.com/office/drawing/2014/main" id="{3394BBDB-AACD-A44C-B011-C4B35B940A3A}"/>
              </a:ext>
            </a:extLst>
          </p:cNvPr>
          <p:cNvPicPr>
            <a:picLocks noChangeAspect="1"/>
          </p:cNvPicPr>
          <p:nvPr/>
        </p:nvPicPr>
        <p:blipFill>
          <a:blip r:embed="rId2"/>
          <a:stretch>
            <a:fillRect/>
          </a:stretch>
        </p:blipFill>
        <p:spPr>
          <a:xfrm>
            <a:off x="4035552" y="3685277"/>
            <a:ext cx="4710268" cy="2846865"/>
          </a:xfrm>
          <a:prstGeom prst="rect">
            <a:avLst/>
          </a:prstGeom>
        </p:spPr>
      </p:pic>
    </p:spTree>
    <p:extLst>
      <p:ext uri="{BB962C8B-B14F-4D97-AF65-F5344CB8AC3E}">
        <p14:creationId xmlns:p14="http://schemas.microsoft.com/office/powerpoint/2010/main" val="153318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DC0C-F708-C047-9350-FEBB7C35E283}"/>
              </a:ext>
            </a:extLst>
          </p:cNvPr>
          <p:cNvSpPr>
            <a:spLocks noGrp="1"/>
          </p:cNvSpPr>
          <p:nvPr>
            <p:ph type="title"/>
          </p:nvPr>
        </p:nvSpPr>
        <p:spPr>
          <a:xfrm>
            <a:off x="346363" y="2874038"/>
            <a:ext cx="11272409" cy="1478570"/>
          </a:xfrm>
        </p:spPr>
        <p:txBody>
          <a:bodyPr/>
          <a:lstStyle/>
          <a:p>
            <a:pPr algn="ctr"/>
            <a:r>
              <a:rPr lang="en-US" dirty="0"/>
              <a:t>THANK You!!</a:t>
            </a:r>
          </a:p>
        </p:txBody>
      </p:sp>
    </p:spTree>
    <p:extLst>
      <p:ext uri="{BB962C8B-B14F-4D97-AF65-F5344CB8AC3E}">
        <p14:creationId xmlns:p14="http://schemas.microsoft.com/office/powerpoint/2010/main" val="387762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2AAC-0DB4-564B-9F13-7BF000737CB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2A8CAF4-CEE0-8647-83A5-17C0277CE68A}"/>
              </a:ext>
            </a:extLst>
          </p:cNvPr>
          <p:cNvSpPr>
            <a:spLocks noGrp="1"/>
          </p:cNvSpPr>
          <p:nvPr>
            <p:ph idx="1"/>
          </p:nvPr>
        </p:nvSpPr>
        <p:spPr/>
        <p:txBody>
          <a:bodyPr>
            <a:normAutofit fontScale="92500" lnSpcReduction="20000"/>
          </a:bodyPr>
          <a:lstStyle/>
          <a:p>
            <a:pPr marL="0" indent="0">
              <a:buNone/>
            </a:pPr>
            <a:r>
              <a:rPr lang="en-IN" dirty="0"/>
              <a:t> </a:t>
            </a:r>
          </a:p>
          <a:p>
            <a:r>
              <a:rPr lang="en-IN" dirty="0"/>
              <a:t>While opening a restaurant can be a very lucrative business, a lack of demand or over saturation causes many restaurants to close within the first year of opening.</a:t>
            </a:r>
          </a:p>
          <a:p>
            <a:r>
              <a:rPr lang="en-IN" dirty="0"/>
              <a:t> There are many different factors that can account for a restaurant’s success such as location, competition and quality of the food.</a:t>
            </a:r>
          </a:p>
          <a:p>
            <a:r>
              <a:rPr lang="en-IN" dirty="0"/>
              <a:t> This is an important question that every business owner must face while choosing whether to open a restaurant or not? or which location is suitable for the business?</a:t>
            </a:r>
          </a:p>
          <a:p>
            <a:pPr marL="0" indent="0">
              <a:buNone/>
            </a:pPr>
            <a:r>
              <a:rPr lang="en-IN" dirty="0"/>
              <a:t> </a:t>
            </a:r>
          </a:p>
          <a:p>
            <a:endParaRPr lang="en-US" dirty="0"/>
          </a:p>
        </p:txBody>
      </p:sp>
    </p:spTree>
    <p:extLst>
      <p:ext uri="{BB962C8B-B14F-4D97-AF65-F5344CB8AC3E}">
        <p14:creationId xmlns:p14="http://schemas.microsoft.com/office/powerpoint/2010/main" val="195653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1282-02CD-6345-8074-6CF190A6CA9B}"/>
              </a:ext>
            </a:extLst>
          </p:cNvPr>
          <p:cNvSpPr>
            <a:spLocks noGrp="1"/>
          </p:cNvSpPr>
          <p:nvPr>
            <p:ph type="title"/>
          </p:nvPr>
        </p:nvSpPr>
        <p:spPr/>
        <p:txBody>
          <a:bodyPr>
            <a:normAutofit fontScale="90000"/>
          </a:bodyPr>
          <a:lstStyle/>
          <a:p>
            <a:r>
              <a:rPr lang="en-IN" sz="4000" dirty="0"/>
              <a:t>Business</a:t>
            </a:r>
            <a:r>
              <a:rPr lang="en-IN" b="1" dirty="0"/>
              <a:t> </a:t>
            </a:r>
            <a:r>
              <a:rPr lang="en-IN" sz="4000" dirty="0"/>
              <a:t>Problem</a:t>
            </a:r>
            <a:br>
              <a:rPr lang="en-IN" dirty="0"/>
            </a:br>
            <a:r>
              <a:rPr lang="en-IN" b="1" dirty="0"/>
              <a:t> </a:t>
            </a:r>
            <a:br>
              <a:rPr lang="en-IN" dirty="0"/>
            </a:br>
            <a:endParaRPr lang="en-US" dirty="0"/>
          </a:p>
        </p:txBody>
      </p:sp>
      <p:sp>
        <p:nvSpPr>
          <p:cNvPr id="3" name="Content Placeholder 2">
            <a:extLst>
              <a:ext uri="{FF2B5EF4-FFF2-40B4-BE49-F238E27FC236}">
                <a16:creationId xmlns:a16="http://schemas.microsoft.com/office/drawing/2014/main" id="{C2EB20B2-5230-D34D-B30A-87737ECE6681}"/>
              </a:ext>
            </a:extLst>
          </p:cNvPr>
          <p:cNvSpPr>
            <a:spLocks noGrp="1"/>
          </p:cNvSpPr>
          <p:nvPr>
            <p:ph idx="1"/>
          </p:nvPr>
        </p:nvSpPr>
        <p:spPr/>
        <p:txBody>
          <a:bodyPr/>
          <a:lstStyle/>
          <a:p>
            <a:r>
              <a:rPr lang="en-IN" dirty="0"/>
              <a:t>The objective of this project is to </a:t>
            </a:r>
            <a:r>
              <a:rPr lang="en-IN" dirty="0" err="1"/>
              <a:t>analyze</a:t>
            </a:r>
            <a:r>
              <a:rPr lang="en-IN" dirty="0"/>
              <a:t> and select the best locations in Toronto to open a new Indian restaurant. </a:t>
            </a:r>
          </a:p>
          <a:p>
            <a:r>
              <a:rPr lang="en-IN" dirty="0"/>
              <a:t>Using data science methodology and machine learning techniques like clustering, this project aims to provide solutions to answer the business question: In the city of Toronto, if someone is looking to open a new Indian restaurant, where would you recommend that they open it?</a:t>
            </a:r>
          </a:p>
          <a:p>
            <a:pPr marL="0" indent="0">
              <a:buNone/>
            </a:pPr>
            <a:endParaRPr lang="en-US" dirty="0"/>
          </a:p>
        </p:txBody>
      </p:sp>
    </p:spTree>
    <p:extLst>
      <p:ext uri="{BB962C8B-B14F-4D97-AF65-F5344CB8AC3E}">
        <p14:creationId xmlns:p14="http://schemas.microsoft.com/office/powerpoint/2010/main" val="2966573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27C6-0968-AB40-B540-0F841F6803D2}"/>
              </a:ext>
            </a:extLst>
          </p:cNvPr>
          <p:cNvSpPr>
            <a:spLocks noGrp="1"/>
          </p:cNvSpPr>
          <p:nvPr>
            <p:ph type="title"/>
          </p:nvPr>
        </p:nvSpPr>
        <p:spPr/>
        <p:txBody>
          <a:bodyPr/>
          <a:lstStyle/>
          <a:p>
            <a:r>
              <a:rPr lang="en-IN" dirty="0"/>
              <a:t>Data acquisition and cleaning</a:t>
            </a:r>
            <a:endParaRPr lang="en-US" dirty="0"/>
          </a:p>
        </p:txBody>
      </p:sp>
      <p:sp>
        <p:nvSpPr>
          <p:cNvPr id="3" name="Content Placeholder 2">
            <a:extLst>
              <a:ext uri="{FF2B5EF4-FFF2-40B4-BE49-F238E27FC236}">
                <a16:creationId xmlns:a16="http://schemas.microsoft.com/office/drawing/2014/main" id="{A751C555-3939-2341-ADA7-6FC4CED1B37A}"/>
              </a:ext>
            </a:extLst>
          </p:cNvPr>
          <p:cNvSpPr>
            <a:spLocks noGrp="1"/>
          </p:cNvSpPr>
          <p:nvPr>
            <p:ph idx="1"/>
          </p:nvPr>
        </p:nvSpPr>
        <p:spPr>
          <a:xfrm>
            <a:off x="1141412" y="1950720"/>
            <a:ext cx="9905999" cy="4084319"/>
          </a:xfrm>
        </p:spPr>
        <p:txBody>
          <a:bodyPr>
            <a:normAutofit fontScale="92500" lnSpcReduction="20000"/>
          </a:bodyPr>
          <a:lstStyle/>
          <a:p>
            <a:pPr marL="0" indent="0">
              <a:buNone/>
            </a:pPr>
            <a:r>
              <a:rPr lang="en-IN" b="1" dirty="0"/>
              <a:t>Based on definition of our problem, factors that will influence our decision are: </a:t>
            </a:r>
            <a:endParaRPr lang="en-IN" dirty="0"/>
          </a:p>
          <a:p>
            <a:pPr lvl="0"/>
            <a:r>
              <a:rPr lang="en-IN" dirty="0"/>
              <a:t>Number of existing restaurants in the </a:t>
            </a:r>
            <a:r>
              <a:rPr lang="en-IN" dirty="0" err="1"/>
              <a:t>neighborhood</a:t>
            </a:r>
            <a:r>
              <a:rPr lang="en-IN" dirty="0"/>
              <a:t> (any type of restaurant)</a:t>
            </a:r>
          </a:p>
          <a:p>
            <a:pPr lvl="0"/>
            <a:r>
              <a:rPr lang="en-IN" dirty="0"/>
              <a:t>Number of and distance to Indian restaurants in the </a:t>
            </a:r>
            <a:r>
              <a:rPr lang="en-IN" dirty="0" err="1"/>
              <a:t>neighborhood</a:t>
            </a:r>
            <a:r>
              <a:rPr lang="en-IN" dirty="0"/>
              <a:t>.</a:t>
            </a:r>
          </a:p>
          <a:p>
            <a:pPr lvl="0"/>
            <a:r>
              <a:rPr lang="en-IN" dirty="0"/>
              <a:t>Distance of </a:t>
            </a:r>
            <a:r>
              <a:rPr lang="en-IN" dirty="0" err="1"/>
              <a:t>neighborhood</a:t>
            </a:r>
            <a:r>
              <a:rPr lang="en-IN" dirty="0"/>
              <a:t> from popular </a:t>
            </a:r>
            <a:r>
              <a:rPr lang="en-IN" dirty="0" err="1"/>
              <a:t>neighborhoods</a:t>
            </a:r>
            <a:r>
              <a:rPr lang="en-IN" dirty="0"/>
              <a:t>.</a:t>
            </a:r>
          </a:p>
          <a:p>
            <a:pPr marL="0" indent="0">
              <a:buNone/>
            </a:pPr>
            <a:r>
              <a:rPr lang="en-IN" b="1" dirty="0"/>
              <a:t>In our project we will:</a:t>
            </a:r>
            <a:endParaRPr lang="en-IN" dirty="0"/>
          </a:p>
          <a:p>
            <a:r>
              <a:rPr lang="en-IN" b="1" dirty="0"/>
              <a:t> </a:t>
            </a:r>
            <a:r>
              <a:rPr lang="en-IN" dirty="0"/>
              <a:t>Acquire the names and boroughs of the </a:t>
            </a:r>
            <a:r>
              <a:rPr lang="en-IN" dirty="0" err="1"/>
              <a:t>neighborhoods</a:t>
            </a:r>
            <a:r>
              <a:rPr lang="en-IN" dirty="0"/>
              <a:t> by scrapping a Wikipedia page.</a:t>
            </a:r>
          </a:p>
          <a:p>
            <a:pPr lvl="0"/>
            <a:r>
              <a:rPr lang="en-IN" dirty="0"/>
              <a:t>Next, we use the foursquare API to find all types of restaurants within a 1000 meter radius for every </a:t>
            </a:r>
            <a:r>
              <a:rPr lang="en-IN" dirty="0" err="1"/>
              <a:t>neighborhood</a:t>
            </a:r>
            <a:r>
              <a:rPr lang="en-IN" dirty="0"/>
              <a:t>.</a:t>
            </a:r>
          </a:p>
          <a:p>
            <a:endParaRPr lang="en-US" dirty="0"/>
          </a:p>
        </p:txBody>
      </p:sp>
    </p:spTree>
    <p:extLst>
      <p:ext uri="{BB962C8B-B14F-4D97-AF65-F5344CB8AC3E}">
        <p14:creationId xmlns:p14="http://schemas.microsoft.com/office/powerpoint/2010/main" val="1813890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A850F5-596C-5B4D-A1FC-812BA60F9201}"/>
              </a:ext>
            </a:extLst>
          </p:cNvPr>
          <p:cNvPicPr>
            <a:picLocks noGrp="1" noChangeAspect="1"/>
          </p:cNvPicPr>
          <p:nvPr>
            <p:ph idx="1"/>
          </p:nvPr>
        </p:nvPicPr>
        <p:blipFill>
          <a:blip r:embed="rId2"/>
          <a:stretch>
            <a:fillRect/>
          </a:stretch>
        </p:blipFill>
        <p:spPr>
          <a:xfrm>
            <a:off x="453758" y="2125360"/>
            <a:ext cx="6626663" cy="2631440"/>
          </a:xfrm>
        </p:spPr>
      </p:pic>
      <p:pic>
        <p:nvPicPr>
          <p:cNvPr id="7" name="Picture 6">
            <a:extLst>
              <a:ext uri="{FF2B5EF4-FFF2-40B4-BE49-F238E27FC236}">
                <a16:creationId xmlns:a16="http://schemas.microsoft.com/office/drawing/2014/main" id="{B07B4DD2-6251-6F4D-B121-050076A9E365}"/>
              </a:ext>
            </a:extLst>
          </p:cNvPr>
          <p:cNvPicPr>
            <a:picLocks noChangeAspect="1"/>
          </p:cNvPicPr>
          <p:nvPr/>
        </p:nvPicPr>
        <p:blipFill>
          <a:blip r:embed="rId3"/>
          <a:stretch>
            <a:fillRect/>
          </a:stretch>
        </p:blipFill>
        <p:spPr>
          <a:xfrm>
            <a:off x="7325766" y="2125360"/>
            <a:ext cx="4412475" cy="2631440"/>
          </a:xfrm>
          <a:prstGeom prst="rect">
            <a:avLst/>
          </a:prstGeom>
        </p:spPr>
      </p:pic>
      <p:sp>
        <p:nvSpPr>
          <p:cNvPr id="8" name="TextBox 7">
            <a:extLst>
              <a:ext uri="{FF2B5EF4-FFF2-40B4-BE49-F238E27FC236}">
                <a16:creationId xmlns:a16="http://schemas.microsoft.com/office/drawing/2014/main" id="{A69AF53B-E0B1-8B4E-A955-B3C42AB7F591}"/>
              </a:ext>
            </a:extLst>
          </p:cNvPr>
          <p:cNvSpPr txBox="1"/>
          <p:nvPr/>
        </p:nvSpPr>
        <p:spPr>
          <a:xfrm>
            <a:off x="518984" y="634032"/>
            <a:ext cx="10971173" cy="1292662"/>
          </a:xfrm>
          <a:prstGeom prst="rect">
            <a:avLst/>
          </a:prstGeom>
          <a:noFill/>
        </p:spPr>
        <p:txBody>
          <a:bodyPr wrap="square" rtlCol="0">
            <a:spAutoFit/>
          </a:bodyPr>
          <a:lstStyle/>
          <a:p>
            <a:r>
              <a:rPr lang="en-IN" sz="2400" cap="all" dirty="0">
                <a:latin typeface="+mj-lt"/>
                <a:ea typeface="+mj-ea"/>
                <a:cs typeface="+mj-cs"/>
              </a:rPr>
              <a:t>The latitude and the longitude coordinates of each </a:t>
            </a:r>
            <a:r>
              <a:rPr lang="en-IN" sz="2400" cap="all" dirty="0" err="1">
                <a:latin typeface="+mj-lt"/>
                <a:ea typeface="+mj-ea"/>
                <a:cs typeface="+mj-cs"/>
              </a:rPr>
              <a:t>neighborhood</a:t>
            </a:r>
            <a:endParaRPr lang="en-IN" sz="2400" cap="all" dirty="0">
              <a:latin typeface="+mj-lt"/>
              <a:ea typeface="+mj-ea"/>
              <a:cs typeface="+mj-cs"/>
            </a:endParaRPr>
          </a:p>
          <a:p>
            <a:br>
              <a:rPr lang="en-IN" dirty="0"/>
            </a:br>
            <a:endParaRPr lang="en-IN" dirty="0"/>
          </a:p>
          <a:p>
            <a:endParaRPr lang="en-US" dirty="0"/>
          </a:p>
        </p:txBody>
      </p:sp>
    </p:spTree>
    <p:extLst>
      <p:ext uri="{BB962C8B-B14F-4D97-AF65-F5344CB8AC3E}">
        <p14:creationId xmlns:p14="http://schemas.microsoft.com/office/powerpoint/2010/main" val="259690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4E66-4938-B242-B4EC-E92E523F60A3}"/>
              </a:ext>
            </a:extLst>
          </p:cNvPr>
          <p:cNvSpPr>
            <a:spLocks noGrp="1"/>
          </p:cNvSpPr>
          <p:nvPr>
            <p:ph type="title"/>
          </p:nvPr>
        </p:nvSpPr>
        <p:spPr>
          <a:xfrm>
            <a:off x="1143001" y="0"/>
            <a:ext cx="9905998" cy="1478570"/>
          </a:xfrm>
        </p:spPr>
        <p:txBody>
          <a:bodyPr>
            <a:normAutofit fontScale="90000"/>
          </a:bodyPr>
          <a:lstStyle/>
          <a:p>
            <a:r>
              <a:rPr lang="en-IN" dirty="0"/>
              <a:t>explore </a:t>
            </a:r>
            <a:r>
              <a:rPr lang="en-IN" dirty="0" err="1"/>
              <a:t>api</a:t>
            </a:r>
            <a:r>
              <a:rPr lang="en-IN" dirty="0"/>
              <a:t> call and filtering the search only to find venues that are identified as restaurants.</a:t>
            </a:r>
            <a:endParaRPr lang="en-US" dirty="0"/>
          </a:p>
        </p:txBody>
      </p:sp>
      <p:pic>
        <p:nvPicPr>
          <p:cNvPr id="5" name="Content Placeholder 4">
            <a:extLst>
              <a:ext uri="{FF2B5EF4-FFF2-40B4-BE49-F238E27FC236}">
                <a16:creationId xmlns:a16="http://schemas.microsoft.com/office/drawing/2014/main" id="{524827F1-778E-5446-B069-570D8A32CC37}"/>
              </a:ext>
            </a:extLst>
          </p:cNvPr>
          <p:cNvPicPr>
            <a:picLocks noGrp="1" noChangeAspect="1"/>
          </p:cNvPicPr>
          <p:nvPr>
            <p:ph idx="1"/>
          </p:nvPr>
        </p:nvPicPr>
        <p:blipFill>
          <a:blip r:embed="rId2"/>
          <a:stretch>
            <a:fillRect/>
          </a:stretch>
        </p:blipFill>
        <p:spPr>
          <a:xfrm>
            <a:off x="1941776" y="1205271"/>
            <a:ext cx="8017769" cy="5506546"/>
          </a:xfrm>
        </p:spPr>
      </p:pic>
    </p:spTree>
    <p:extLst>
      <p:ext uri="{BB962C8B-B14F-4D97-AF65-F5344CB8AC3E}">
        <p14:creationId xmlns:p14="http://schemas.microsoft.com/office/powerpoint/2010/main" val="399718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5128-DFFC-CB43-8979-90EAE4B687B1}"/>
              </a:ext>
            </a:extLst>
          </p:cNvPr>
          <p:cNvSpPr>
            <a:spLocks noGrp="1"/>
          </p:cNvSpPr>
          <p:nvPr>
            <p:ph type="title"/>
          </p:nvPr>
        </p:nvSpPr>
        <p:spPr/>
        <p:txBody>
          <a:bodyPr>
            <a:normAutofit/>
          </a:bodyPr>
          <a:lstStyle/>
          <a:p>
            <a:r>
              <a:rPr lang="en-IN" b="1" dirty="0"/>
              <a:t>visualize the resulting clusters</a:t>
            </a:r>
            <a:br>
              <a:rPr lang="en-IN" b="1" dirty="0"/>
            </a:br>
            <a:r>
              <a:rPr lang="en-IN" sz="2200" dirty="0"/>
              <a:t>we will perform clustering on the data by using k-means clustering </a:t>
            </a:r>
            <a:br>
              <a:rPr lang="en-IN" b="1" dirty="0"/>
            </a:br>
            <a:endParaRPr lang="en-US" dirty="0"/>
          </a:p>
        </p:txBody>
      </p:sp>
      <p:pic>
        <p:nvPicPr>
          <p:cNvPr id="5" name="Content Placeholder 4">
            <a:extLst>
              <a:ext uri="{FF2B5EF4-FFF2-40B4-BE49-F238E27FC236}">
                <a16:creationId xmlns:a16="http://schemas.microsoft.com/office/drawing/2014/main" id="{5D4E6634-D468-CB49-80E9-6FB9B8FF0870}"/>
              </a:ext>
            </a:extLst>
          </p:cNvPr>
          <p:cNvPicPr>
            <a:picLocks noGrp="1" noChangeAspect="1"/>
          </p:cNvPicPr>
          <p:nvPr>
            <p:ph idx="1"/>
          </p:nvPr>
        </p:nvPicPr>
        <p:blipFill>
          <a:blip r:embed="rId2"/>
          <a:stretch>
            <a:fillRect/>
          </a:stretch>
        </p:blipFill>
        <p:spPr>
          <a:xfrm>
            <a:off x="1141413" y="2097088"/>
            <a:ext cx="5849931" cy="3541712"/>
          </a:xfrm>
        </p:spPr>
      </p:pic>
      <p:sp>
        <p:nvSpPr>
          <p:cNvPr id="6" name="TextBox 5">
            <a:extLst>
              <a:ext uri="{FF2B5EF4-FFF2-40B4-BE49-F238E27FC236}">
                <a16:creationId xmlns:a16="http://schemas.microsoft.com/office/drawing/2014/main" id="{EF54E2C0-2DB3-2741-B5AB-447A8D15471C}"/>
              </a:ext>
            </a:extLst>
          </p:cNvPr>
          <p:cNvSpPr txBox="1"/>
          <p:nvPr/>
        </p:nvSpPr>
        <p:spPr>
          <a:xfrm>
            <a:off x="7722973" y="4161472"/>
            <a:ext cx="3052119" cy="1477328"/>
          </a:xfrm>
          <a:prstGeom prst="rect">
            <a:avLst/>
          </a:prstGeom>
          <a:noFill/>
        </p:spPr>
        <p:txBody>
          <a:bodyPr wrap="square" rtlCol="0">
            <a:spAutoFit/>
          </a:bodyPr>
          <a:lstStyle/>
          <a:p>
            <a:r>
              <a:rPr lang="en-US" dirty="0"/>
              <a:t>CLUSTER 0 - RED</a:t>
            </a:r>
          </a:p>
          <a:p>
            <a:r>
              <a:rPr lang="en-US" dirty="0"/>
              <a:t>CLUSTER 1 - PURPLE</a:t>
            </a:r>
          </a:p>
          <a:p>
            <a:r>
              <a:rPr lang="en-US" dirty="0"/>
              <a:t>CLUSTER 2 - BLUE</a:t>
            </a:r>
          </a:p>
          <a:p>
            <a:r>
              <a:rPr lang="en-US" dirty="0"/>
              <a:t>CLUSTER 3 - TURQUOISE</a:t>
            </a:r>
          </a:p>
          <a:p>
            <a:r>
              <a:rPr lang="en-US" dirty="0"/>
              <a:t>CLUSTER 4 - ORANGE</a:t>
            </a:r>
          </a:p>
        </p:txBody>
      </p:sp>
    </p:spTree>
    <p:extLst>
      <p:ext uri="{BB962C8B-B14F-4D97-AF65-F5344CB8AC3E}">
        <p14:creationId xmlns:p14="http://schemas.microsoft.com/office/powerpoint/2010/main" val="385930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95189-F338-8342-A968-CFBA31F8ED6D}"/>
              </a:ext>
            </a:extLst>
          </p:cNvPr>
          <p:cNvSpPr>
            <a:spLocks noGrp="1"/>
          </p:cNvSpPr>
          <p:nvPr>
            <p:ph type="title"/>
          </p:nvPr>
        </p:nvSpPr>
        <p:spPr>
          <a:xfrm>
            <a:off x="836613" y="281522"/>
            <a:ext cx="9905998" cy="1478570"/>
          </a:xfrm>
        </p:spPr>
        <p:txBody>
          <a:bodyPr/>
          <a:lstStyle/>
          <a:p>
            <a:r>
              <a:rPr lang="en-US" dirty="0"/>
              <a:t>ANALYSING CLUSTERS</a:t>
            </a:r>
          </a:p>
        </p:txBody>
      </p:sp>
      <p:pic>
        <p:nvPicPr>
          <p:cNvPr id="5" name="Content Placeholder 4">
            <a:extLst>
              <a:ext uri="{FF2B5EF4-FFF2-40B4-BE49-F238E27FC236}">
                <a16:creationId xmlns:a16="http://schemas.microsoft.com/office/drawing/2014/main" id="{6DA226AD-FA9E-5745-AA6E-A38569D4B62E}"/>
              </a:ext>
            </a:extLst>
          </p:cNvPr>
          <p:cNvPicPr>
            <a:picLocks noGrp="1" noChangeAspect="1"/>
          </p:cNvPicPr>
          <p:nvPr>
            <p:ph idx="1"/>
          </p:nvPr>
        </p:nvPicPr>
        <p:blipFill>
          <a:blip r:embed="rId2"/>
          <a:stretch>
            <a:fillRect/>
          </a:stretch>
        </p:blipFill>
        <p:spPr>
          <a:xfrm flipH="1">
            <a:off x="493436" y="1760092"/>
            <a:ext cx="7861343" cy="3936782"/>
          </a:xfrm>
        </p:spPr>
      </p:pic>
      <p:pic>
        <p:nvPicPr>
          <p:cNvPr id="13" name="Picture 12">
            <a:extLst>
              <a:ext uri="{FF2B5EF4-FFF2-40B4-BE49-F238E27FC236}">
                <a16:creationId xmlns:a16="http://schemas.microsoft.com/office/drawing/2014/main" id="{98FB3397-E481-C340-B3F0-4F3E01F44EA1}"/>
              </a:ext>
            </a:extLst>
          </p:cNvPr>
          <p:cNvPicPr>
            <a:picLocks noChangeAspect="1"/>
          </p:cNvPicPr>
          <p:nvPr/>
        </p:nvPicPr>
        <p:blipFill>
          <a:blip r:embed="rId3"/>
          <a:stretch>
            <a:fillRect/>
          </a:stretch>
        </p:blipFill>
        <p:spPr>
          <a:xfrm flipH="1">
            <a:off x="8538139" y="1760092"/>
            <a:ext cx="3535906" cy="3936782"/>
          </a:xfrm>
          <a:prstGeom prst="rect">
            <a:avLst/>
          </a:prstGeom>
        </p:spPr>
      </p:pic>
    </p:spTree>
    <p:extLst>
      <p:ext uri="{BB962C8B-B14F-4D97-AF65-F5344CB8AC3E}">
        <p14:creationId xmlns:p14="http://schemas.microsoft.com/office/powerpoint/2010/main" val="2872671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93B8-11EE-9B4A-82F5-59BBA60484B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9A7F82F-EBCD-F741-A4DE-4214545671BF}"/>
              </a:ext>
            </a:extLst>
          </p:cNvPr>
          <p:cNvPicPr>
            <a:picLocks noGrp="1" noChangeAspect="1"/>
          </p:cNvPicPr>
          <p:nvPr>
            <p:ph idx="1"/>
          </p:nvPr>
        </p:nvPicPr>
        <p:blipFill>
          <a:blip r:embed="rId2"/>
          <a:stretch>
            <a:fillRect/>
          </a:stretch>
        </p:blipFill>
        <p:spPr>
          <a:xfrm flipH="1">
            <a:off x="345912" y="392567"/>
            <a:ext cx="6103655" cy="2921036"/>
          </a:xfrm>
          <a:prstGeom prst="rect">
            <a:avLst/>
          </a:prstGeom>
        </p:spPr>
      </p:pic>
      <p:pic>
        <p:nvPicPr>
          <p:cNvPr id="5" name="Picture 4">
            <a:extLst>
              <a:ext uri="{FF2B5EF4-FFF2-40B4-BE49-F238E27FC236}">
                <a16:creationId xmlns:a16="http://schemas.microsoft.com/office/drawing/2014/main" id="{9557B3BE-D72A-174E-B5A5-B36202B747A7}"/>
              </a:ext>
            </a:extLst>
          </p:cNvPr>
          <p:cNvPicPr>
            <a:picLocks noChangeAspect="1"/>
          </p:cNvPicPr>
          <p:nvPr/>
        </p:nvPicPr>
        <p:blipFill>
          <a:blip r:embed="rId3"/>
          <a:stretch>
            <a:fillRect/>
          </a:stretch>
        </p:blipFill>
        <p:spPr>
          <a:xfrm flipH="1">
            <a:off x="345912" y="3429000"/>
            <a:ext cx="6103655" cy="3179441"/>
          </a:xfrm>
          <a:prstGeom prst="rect">
            <a:avLst/>
          </a:prstGeom>
        </p:spPr>
      </p:pic>
      <p:pic>
        <p:nvPicPr>
          <p:cNvPr id="7" name="Picture 6">
            <a:extLst>
              <a:ext uri="{FF2B5EF4-FFF2-40B4-BE49-F238E27FC236}">
                <a16:creationId xmlns:a16="http://schemas.microsoft.com/office/drawing/2014/main" id="{EE35741E-7343-8C49-872C-8D4C2CA78ED1}"/>
              </a:ext>
            </a:extLst>
          </p:cNvPr>
          <p:cNvPicPr>
            <a:picLocks noChangeAspect="1"/>
          </p:cNvPicPr>
          <p:nvPr/>
        </p:nvPicPr>
        <p:blipFill>
          <a:blip r:embed="rId4"/>
          <a:stretch>
            <a:fillRect/>
          </a:stretch>
        </p:blipFill>
        <p:spPr>
          <a:xfrm>
            <a:off x="6611833" y="1911752"/>
            <a:ext cx="5458246" cy="3034496"/>
          </a:xfrm>
          <a:prstGeom prst="rect">
            <a:avLst/>
          </a:prstGeom>
        </p:spPr>
      </p:pic>
    </p:spTree>
    <p:extLst>
      <p:ext uri="{BB962C8B-B14F-4D97-AF65-F5344CB8AC3E}">
        <p14:creationId xmlns:p14="http://schemas.microsoft.com/office/powerpoint/2010/main" val="17330785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68</TotalTime>
  <Words>454</Words>
  <Application>Microsoft Macintosh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Tw Cen MT</vt:lpstr>
      <vt:lpstr>Circuit</vt:lpstr>
      <vt:lpstr>BEST LOCATION FOR INDIAN RESTAURANTS IN TORONTO</vt:lpstr>
      <vt:lpstr>Introduction</vt:lpstr>
      <vt:lpstr>Business Problem   </vt:lpstr>
      <vt:lpstr>Data acquisition and cleaning</vt:lpstr>
      <vt:lpstr>PowerPoint Presentation</vt:lpstr>
      <vt:lpstr>explore api call and filtering the search only to find venues that are identified as restaurants.</vt:lpstr>
      <vt:lpstr>visualize the resulting clusters we will perform clustering on the data by using k-means clustering  </vt:lpstr>
      <vt:lpstr>ANALYSING CLUSTERS</vt:lpstr>
      <vt:lpstr>PowerPoint Presentation</vt:lpstr>
      <vt:lpstr>Analysing the bar graphs we can clearly see that clusters 0 and 2 have a high demand for Indian Restaurants</vt:lpstr>
      <vt:lpstr>Removing all neighborhoods with the following conditions: Number of Indian restaurants &gt;30% Number of all restaurants &gt;60% </vt:lpstr>
      <vt:lpstr>Taking the union of the resulting three dataset we get 6 neighborhoods that satisfy all three conditions laid out in the business problem by the customer.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LOCATION FOR INDIAN RESTAURANTS IN TORONTO</dc:title>
  <dc:creator>saracalley24@gmail.com</dc:creator>
  <cp:lastModifiedBy>saracalley24@gmail.com</cp:lastModifiedBy>
  <cp:revision>7</cp:revision>
  <dcterms:created xsi:type="dcterms:W3CDTF">2021-07-24T20:08:58Z</dcterms:created>
  <dcterms:modified xsi:type="dcterms:W3CDTF">2021-07-24T21:17:33Z</dcterms:modified>
</cp:coreProperties>
</file>